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1" r:id="rId9"/>
  </p:sldIdLst>
  <p:sldSz cx="6858000" cy="9906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85" autoAdjust="0"/>
    <p:restoredTop sz="94660"/>
  </p:normalViewPr>
  <p:slideViewPr>
    <p:cSldViewPr>
      <p:cViewPr varScale="1">
        <p:scale>
          <a:sx n="60" d="100"/>
          <a:sy n="60" d="100"/>
        </p:scale>
        <p:origin x="-2442" y="-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3506D-B7C0-4896-A0DA-FAD3FCC3F86D}" type="datetimeFigureOut">
              <a:rPr lang="ko-KR" altLang="en-US" smtClean="0"/>
              <a:t>2015-05-21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84C38-E7F5-42F3-A625-C1523F02A5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5506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3506D-B7C0-4896-A0DA-FAD3FCC3F86D}" type="datetimeFigureOut">
              <a:rPr lang="ko-KR" altLang="en-US" smtClean="0"/>
              <a:t>2015-05-21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84C38-E7F5-42F3-A625-C1523F02A5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3314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3506D-B7C0-4896-A0DA-FAD3FCC3F86D}" type="datetimeFigureOut">
              <a:rPr lang="ko-KR" altLang="en-US" smtClean="0"/>
              <a:t>2015-05-21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84C38-E7F5-42F3-A625-C1523F02A5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1301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3506D-B7C0-4896-A0DA-FAD3FCC3F86D}" type="datetimeFigureOut">
              <a:rPr lang="ko-KR" altLang="en-US" smtClean="0"/>
              <a:t>2015-05-21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84C38-E7F5-42F3-A625-C1523F02A5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7147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3506D-B7C0-4896-A0DA-FAD3FCC3F86D}" type="datetimeFigureOut">
              <a:rPr lang="ko-KR" altLang="en-US" smtClean="0"/>
              <a:t>2015-05-21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84C38-E7F5-42F3-A625-C1523F02A5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4957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3506D-B7C0-4896-A0DA-FAD3FCC3F86D}" type="datetimeFigureOut">
              <a:rPr lang="ko-KR" altLang="en-US" smtClean="0"/>
              <a:t>2015-05-21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84C38-E7F5-42F3-A625-C1523F02A5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2320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3506D-B7C0-4896-A0DA-FAD3FCC3F86D}" type="datetimeFigureOut">
              <a:rPr lang="ko-KR" altLang="en-US" smtClean="0"/>
              <a:t>2015-05-21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84C38-E7F5-42F3-A625-C1523F02A5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547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3506D-B7C0-4896-A0DA-FAD3FCC3F86D}" type="datetimeFigureOut">
              <a:rPr lang="ko-KR" altLang="en-US" smtClean="0"/>
              <a:t>2015-05-21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84C38-E7F5-42F3-A625-C1523F02A5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852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3506D-B7C0-4896-A0DA-FAD3FCC3F86D}" type="datetimeFigureOut">
              <a:rPr lang="ko-KR" altLang="en-US" smtClean="0"/>
              <a:t>2015-05-21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84C38-E7F5-42F3-A625-C1523F02A5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0739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3506D-B7C0-4896-A0DA-FAD3FCC3F86D}" type="datetimeFigureOut">
              <a:rPr lang="ko-KR" altLang="en-US" smtClean="0"/>
              <a:t>2015-05-21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84C38-E7F5-42F3-A625-C1523F02A5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6318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3506D-B7C0-4896-A0DA-FAD3FCC3F86D}" type="datetimeFigureOut">
              <a:rPr lang="ko-KR" altLang="en-US" smtClean="0"/>
              <a:t>2015-05-21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84C38-E7F5-42F3-A625-C1523F02A5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3998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3506D-B7C0-4896-A0DA-FAD3FCC3F86D}" type="datetimeFigureOut">
              <a:rPr lang="ko-KR" altLang="en-US" smtClean="0"/>
              <a:t>2015-05-21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84C38-E7F5-42F3-A625-C1523F02A5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4506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upport.microsoft.com/ko-kr/mats/program_install_and_uninstall/ko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476672" y="416496"/>
            <a:ext cx="5904656" cy="86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b="1" dirty="0" smtClean="0">
                <a:solidFill>
                  <a:schemeClr val="tx2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자바 설치 매뉴얼</a:t>
            </a:r>
            <a:endParaRPr lang="en-US" altLang="ko-KR" b="1" dirty="0" smtClean="0">
              <a:solidFill>
                <a:schemeClr val="tx2"/>
              </a:solidFill>
              <a:latin typeface="돋움체" panose="020B0609000101010101" pitchFamily="49" charset="-127"/>
              <a:ea typeface="돋움체" panose="020B0609000101010101" pitchFamily="49" charset="-127"/>
            </a:endParaRPr>
          </a:p>
          <a:p>
            <a:pPr algn="ctr">
              <a:lnSpc>
                <a:spcPct val="150000"/>
              </a:lnSpc>
            </a:pPr>
            <a:r>
              <a:rPr lang="en-US" altLang="ko-KR" sz="1100" dirty="0" smtClean="0">
                <a:solidFill>
                  <a:schemeClr val="tx2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2015.05.</a:t>
            </a:r>
            <a:endParaRPr lang="ko-KR" altLang="en-US" sz="1100" dirty="0">
              <a:solidFill>
                <a:schemeClr val="tx2"/>
              </a:solidFill>
              <a:latin typeface="돋움체" panose="020B0609000101010101" pitchFamily="49" charset="-127"/>
              <a:ea typeface="돋움체" panose="020B0609000101010101" pitchFamily="49" charset="-127"/>
            </a:endParaRPr>
          </a:p>
        </p:txBody>
      </p:sp>
      <p:grpSp>
        <p:nvGrpSpPr>
          <p:cNvPr id="9" name="그룹 8"/>
          <p:cNvGrpSpPr/>
          <p:nvPr/>
        </p:nvGrpSpPr>
        <p:grpSpPr>
          <a:xfrm>
            <a:off x="476672" y="1496616"/>
            <a:ext cx="5904656" cy="936048"/>
            <a:chOff x="476672" y="2360712"/>
            <a:chExt cx="5904656" cy="936048"/>
          </a:xfrm>
        </p:grpSpPr>
        <p:sp>
          <p:nvSpPr>
            <p:cNvPr id="7" name="직사각형 6"/>
            <p:cNvSpPr/>
            <p:nvPr/>
          </p:nvSpPr>
          <p:spPr>
            <a:xfrm>
              <a:off x="476672" y="2360712"/>
              <a:ext cx="5904656" cy="4320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altLang="ko-KR" sz="1400" b="1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 1. </a:t>
              </a:r>
              <a:r>
                <a:rPr lang="ko-KR" altLang="en-US" sz="1400" b="1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실행중인 모든 프로그램을 종료한다</a:t>
              </a:r>
              <a:r>
                <a:rPr lang="en-US" altLang="ko-KR" sz="1400" b="1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.</a:t>
              </a:r>
              <a:endParaRPr lang="ko-KR" altLang="en-US" sz="1400" b="1" dirty="0">
                <a:solidFill>
                  <a:schemeClr val="tx1"/>
                </a:solidFill>
                <a:latin typeface="돋움체" panose="020B0609000101010101" pitchFamily="49" charset="-127"/>
                <a:ea typeface="돋움체" panose="020B0609000101010101" pitchFamily="49" charset="-127"/>
              </a:endParaRPr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476672" y="2792760"/>
              <a:ext cx="5904656" cy="504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just"/>
              <a:r>
                <a:rPr lang="ko-KR" altLang="en-US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프로그램 설치중에 재부팅이 이루어질 수 있으니</a:t>
              </a:r>
              <a:r>
                <a:rPr lang="en-US" altLang="ko-KR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, </a:t>
              </a:r>
              <a:r>
                <a:rPr lang="ko-KR" altLang="en-US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실행중인 모든 프로그램을 </a:t>
              </a:r>
              <a:endParaRPr lang="en-US" altLang="ko-KR" sz="1200" dirty="0" smtClean="0">
                <a:solidFill>
                  <a:schemeClr val="tx1"/>
                </a:solidFill>
                <a:latin typeface="돋움체" panose="020B0609000101010101" pitchFamily="49" charset="-127"/>
                <a:ea typeface="돋움체" panose="020B0609000101010101" pitchFamily="49" charset="-127"/>
              </a:endParaRPr>
            </a:p>
            <a:p>
              <a:pPr algn="just"/>
              <a:r>
                <a:rPr lang="ko-KR" altLang="en-US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종료합니다</a:t>
              </a:r>
              <a:r>
                <a:rPr lang="en-US" altLang="ko-KR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.</a:t>
              </a:r>
              <a:endParaRPr lang="ko-KR" altLang="en-US" sz="1200" dirty="0">
                <a:solidFill>
                  <a:schemeClr val="tx1"/>
                </a:solidFill>
                <a:latin typeface="돋움체" panose="020B0609000101010101" pitchFamily="49" charset="-127"/>
                <a:ea typeface="돋움체" panose="020B0609000101010101" pitchFamily="49" charset="-127"/>
              </a:endParaRPr>
            </a:p>
          </p:txBody>
        </p:sp>
      </p:grpSp>
      <p:grpSp>
        <p:nvGrpSpPr>
          <p:cNvPr id="19" name="그룹 18"/>
          <p:cNvGrpSpPr/>
          <p:nvPr/>
        </p:nvGrpSpPr>
        <p:grpSpPr>
          <a:xfrm>
            <a:off x="476672" y="2951180"/>
            <a:ext cx="5904656" cy="1080048"/>
            <a:chOff x="476672" y="3728864"/>
            <a:chExt cx="5904656" cy="1080048"/>
          </a:xfrm>
        </p:grpSpPr>
        <p:sp>
          <p:nvSpPr>
            <p:cNvPr id="11" name="직사각형 10"/>
            <p:cNvSpPr/>
            <p:nvPr/>
          </p:nvSpPr>
          <p:spPr>
            <a:xfrm>
              <a:off x="476672" y="3728864"/>
              <a:ext cx="5904656" cy="4320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altLang="ko-KR" sz="1400" b="1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 2. </a:t>
              </a:r>
              <a:r>
                <a:rPr lang="ko-KR" altLang="en-US" sz="1400" b="1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설치된 자바를 모두 제거한다</a:t>
              </a:r>
              <a:r>
                <a:rPr lang="en-US" altLang="ko-KR" sz="1400" b="1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.</a:t>
              </a:r>
              <a:endParaRPr lang="ko-KR" altLang="en-US" sz="1400" b="1" dirty="0">
                <a:solidFill>
                  <a:schemeClr val="tx1"/>
                </a:solidFill>
                <a:latin typeface="돋움체" panose="020B0609000101010101" pitchFamily="49" charset="-127"/>
                <a:ea typeface="돋움체" panose="020B0609000101010101" pitchFamily="49" charset="-127"/>
              </a:endParaRPr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476672" y="4160912"/>
              <a:ext cx="5904656" cy="648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just"/>
              <a:r>
                <a:rPr lang="ko-KR" altLang="en-US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아래 방법중 한가지 방법으로 설치된 자바를 모두 제거합니다</a:t>
              </a:r>
              <a:r>
                <a:rPr lang="en-US" altLang="ko-KR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.</a:t>
              </a:r>
            </a:p>
            <a:p>
              <a:pPr algn="just"/>
              <a:r>
                <a:rPr lang="ko-KR" altLang="en-US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○ </a:t>
              </a:r>
              <a:r>
                <a:rPr lang="en-US" altLang="ko-KR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[</a:t>
              </a:r>
              <a:r>
                <a:rPr lang="ko-KR" altLang="en-US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제어판</a:t>
              </a:r>
              <a:r>
                <a:rPr lang="en-US" altLang="ko-KR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]</a:t>
              </a:r>
              <a:r>
                <a:rPr lang="ko-KR" altLang="en-US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의 </a:t>
              </a:r>
              <a:r>
                <a:rPr lang="en-US" altLang="ko-KR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[</a:t>
              </a:r>
              <a:r>
                <a:rPr lang="ko-KR" altLang="en-US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프로그램 제거 또는 변경</a:t>
              </a:r>
              <a:r>
                <a:rPr lang="en-US" altLang="ko-KR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]</a:t>
              </a:r>
              <a:r>
                <a:rPr lang="ko-KR" altLang="en-US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을 통해 설치된 자바를 제거합니다</a:t>
              </a:r>
              <a:r>
                <a:rPr lang="en-US" altLang="ko-KR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.</a:t>
              </a:r>
            </a:p>
            <a:p>
              <a:pPr algn="just"/>
              <a:r>
                <a:rPr lang="ko-KR" altLang="en-US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○ </a:t>
              </a:r>
              <a:r>
                <a:rPr lang="en-US" altLang="ko-KR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[Fix It]</a:t>
              </a:r>
              <a:r>
                <a:rPr lang="ko-KR" altLang="en-US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을 이용하여 설치된 자바를 모두 제거합니다</a:t>
              </a:r>
              <a:r>
                <a:rPr lang="en-US" altLang="ko-KR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.(2-1 </a:t>
              </a:r>
              <a:r>
                <a:rPr lang="ko-KR" altLang="en-US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설명 참조</a:t>
              </a:r>
              <a:r>
                <a:rPr lang="en-US" altLang="ko-KR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)</a:t>
              </a:r>
              <a:r>
                <a:rPr lang="ko-KR" altLang="en-US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 </a:t>
              </a:r>
              <a:endParaRPr lang="ko-KR" altLang="en-US" sz="1200" dirty="0">
                <a:solidFill>
                  <a:schemeClr val="tx1"/>
                </a:solidFill>
                <a:latin typeface="돋움체" panose="020B0609000101010101" pitchFamily="49" charset="-127"/>
                <a:ea typeface="돋움체" panose="020B0609000101010101" pitchFamily="49" charset="-127"/>
              </a:endParaRPr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476672" y="4549744"/>
            <a:ext cx="5904656" cy="1080048"/>
            <a:chOff x="476672" y="2360712"/>
            <a:chExt cx="5904656" cy="1080048"/>
          </a:xfrm>
        </p:grpSpPr>
        <p:sp>
          <p:nvSpPr>
            <p:cNvPr id="14" name="직사각형 13"/>
            <p:cNvSpPr/>
            <p:nvPr/>
          </p:nvSpPr>
          <p:spPr>
            <a:xfrm>
              <a:off x="476672" y="2360712"/>
              <a:ext cx="5904656" cy="4320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altLang="ko-KR" sz="1400" b="1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 3. </a:t>
              </a:r>
              <a:r>
                <a:rPr lang="ko-KR" altLang="en-US" sz="1400" b="1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레지스트리 정리 프로그램을 수행한다</a:t>
              </a:r>
              <a:r>
                <a:rPr lang="en-US" altLang="ko-KR" sz="1400" b="1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.</a:t>
              </a:r>
              <a:endParaRPr lang="ko-KR" altLang="en-US" sz="1400" b="1" dirty="0">
                <a:solidFill>
                  <a:schemeClr val="tx1"/>
                </a:solidFill>
                <a:latin typeface="돋움체" panose="020B0609000101010101" pitchFamily="49" charset="-127"/>
                <a:ea typeface="돋움체" panose="020B0609000101010101" pitchFamily="49" charset="-127"/>
              </a:endParaRPr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476672" y="2792760"/>
              <a:ext cx="5904656" cy="648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just"/>
              <a:r>
                <a:rPr lang="ko-KR" altLang="en-US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○ 레지스트리 정리 프로그램</a:t>
              </a:r>
              <a:r>
                <a:rPr lang="en-US" altLang="ko-KR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(</a:t>
              </a:r>
              <a:r>
                <a:rPr lang="ko-KR" altLang="en-US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예</a:t>
              </a:r>
              <a:r>
                <a:rPr lang="en-US" altLang="ko-KR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, CCleaner, N Cleaner </a:t>
              </a:r>
              <a:r>
                <a:rPr lang="ko-KR" altLang="en-US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등</a:t>
              </a:r>
              <a:r>
                <a:rPr lang="en-US" altLang="ko-KR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)</a:t>
              </a:r>
              <a:r>
                <a:rPr lang="ko-KR" altLang="en-US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을 수행합니다</a:t>
              </a:r>
              <a:r>
                <a:rPr lang="en-US" altLang="ko-KR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.</a:t>
              </a:r>
            </a:p>
            <a:p>
              <a:pPr algn="just"/>
              <a:r>
                <a:rPr lang="en-US" altLang="ko-KR" sz="1200" dirty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 </a:t>
              </a:r>
              <a:r>
                <a:rPr lang="en-US" altLang="ko-KR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  (</a:t>
              </a:r>
              <a:r>
                <a:rPr lang="ko-KR" altLang="en-US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버전이 다른 자바의 설치</a:t>
              </a:r>
              <a:r>
                <a:rPr lang="en-US" altLang="ko-KR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/</a:t>
              </a:r>
              <a:r>
                <a:rPr lang="ko-KR" altLang="en-US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제거가 반복적으로 이루어지면서 삭제되지 않은</a:t>
              </a:r>
              <a:endParaRPr lang="en-US" altLang="ko-KR" sz="1200" dirty="0" smtClean="0">
                <a:solidFill>
                  <a:schemeClr val="tx1"/>
                </a:solidFill>
                <a:latin typeface="돋움체" panose="020B0609000101010101" pitchFamily="49" charset="-127"/>
                <a:ea typeface="돋움체" panose="020B0609000101010101" pitchFamily="49" charset="-127"/>
              </a:endParaRPr>
            </a:p>
            <a:p>
              <a:pPr algn="just"/>
              <a:r>
                <a:rPr lang="en-US" altLang="ko-KR" sz="1200" dirty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 </a:t>
              </a:r>
              <a:r>
                <a:rPr lang="en-US" altLang="ko-KR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   </a:t>
              </a:r>
              <a:r>
                <a:rPr lang="ko-KR" altLang="en-US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레지스트리 정보로 인해 자바가 오동작을 일으킬 수 있습니다</a:t>
              </a:r>
              <a:r>
                <a:rPr lang="en-US" altLang="ko-KR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.)</a:t>
              </a:r>
              <a:endParaRPr lang="ko-KR" altLang="en-US" sz="1200" dirty="0">
                <a:solidFill>
                  <a:schemeClr val="tx1"/>
                </a:solidFill>
                <a:latin typeface="돋움체" panose="020B0609000101010101" pitchFamily="49" charset="-127"/>
                <a:ea typeface="돋움체" panose="020B0609000101010101" pitchFamily="49" charset="-127"/>
              </a:endParaRPr>
            </a:p>
          </p:txBody>
        </p:sp>
      </p:grpSp>
      <p:grpSp>
        <p:nvGrpSpPr>
          <p:cNvPr id="16" name="그룹 15"/>
          <p:cNvGrpSpPr/>
          <p:nvPr/>
        </p:nvGrpSpPr>
        <p:grpSpPr>
          <a:xfrm>
            <a:off x="476672" y="6148308"/>
            <a:ext cx="5904656" cy="936048"/>
            <a:chOff x="476672" y="2360712"/>
            <a:chExt cx="5904656" cy="936048"/>
          </a:xfrm>
        </p:grpSpPr>
        <p:sp>
          <p:nvSpPr>
            <p:cNvPr id="17" name="직사각형 16"/>
            <p:cNvSpPr/>
            <p:nvPr/>
          </p:nvSpPr>
          <p:spPr>
            <a:xfrm>
              <a:off x="476672" y="2360712"/>
              <a:ext cx="5904656" cy="4320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altLang="ko-KR" sz="1400" b="1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 4. 32</a:t>
              </a:r>
              <a:r>
                <a:rPr lang="ko-KR" altLang="en-US" sz="1400" b="1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비트용 </a:t>
              </a:r>
              <a:r>
                <a:rPr lang="en-US" altLang="ko-KR" sz="1400" b="1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1.7</a:t>
              </a:r>
              <a:r>
                <a:rPr lang="ko-KR" altLang="en-US" sz="1400" b="1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버전 자바를 설치한다</a:t>
              </a:r>
              <a:r>
                <a:rPr lang="en-US" altLang="ko-KR" sz="1400" b="1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.</a:t>
              </a:r>
              <a:endParaRPr lang="ko-KR" altLang="en-US" sz="1400" b="1" dirty="0">
                <a:solidFill>
                  <a:schemeClr val="tx1"/>
                </a:solidFill>
                <a:latin typeface="돋움체" panose="020B0609000101010101" pitchFamily="49" charset="-127"/>
                <a:ea typeface="돋움체" panose="020B0609000101010101" pitchFamily="49" charset="-127"/>
              </a:endParaRPr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476672" y="2792760"/>
              <a:ext cx="5904656" cy="504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just"/>
              <a:r>
                <a:rPr lang="ko-KR" altLang="en-US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○ 알림판에 게시된 </a:t>
              </a:r>
              <a:r>
                <a:rPr lang="en-US" altLang="ko-KR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32</a:t>
              </a:r>
              <a:r>
                <a:rPr lang="ko-KR" altLang="en-US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비트용 </a:t>
              </a:r>
              <a:r>
                <a:rPr lang="en-US" altLang="ko-KR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1.7</a:t>
              </a:r>
              <a:r>
                <a:rPr lang="ko-KR" altLang="en-US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버전 자바를 다운로드하여 설치를 수행합니다</a:t>
              </a:r>
              <a:r>
                <a:rPr lang="en-US" altLang="ko-KR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.</a:t>
              </a:r>
            </a:p>
            <a:p>
              <a:pPr algn="just"/>
              <a:r>
                <a:rPr lang="en-US" altLang="ko-KR" sz="1200" dirty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 </a:t>
              </a:r>
              <a:r>
                <a:rPr lang="en-US" altLang="ko-KR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  (</a:t>
              </a:r>
              <a:r>
                <a:rPr lang="ko-KR" altLang="en-US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나눔포털 인증서 기능은 </a:t>
              </a:r>
              <a:r>
                <a:rPr lang="en-US" altLang="ko-KR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32</a:t>
              </a:r>
              <a:r>
                <a:rPr lang="ko-KR" altLang="en-US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비트용 자바에서 안정적으로 동작합니다</a:t>
              </a:r>
              <a:r>
                <a:rPr lang="en-US" altLang="ko-KR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.)</a:t>
              </a:r>
            </a:p>
          </p:txBody>
        </p:sp>
      </p:grpSp>
      <p:grpSp>
        <p:nvGrpSpPr>
          <p:cNvPr id="20" name="그룹 19"/>
          <p:cNvGrpSpPr/>
          <p:nvPr/>
        </p:nvGrpSpPr>
        <p:grpSpPr>
          <a:xfrm>
            <a:off x="476672" y="7602872"/>
            <a:ext cx="5904656" cy="720048"/>
            <a:chOff x="476672" y="2360712"/>
            <a:chExt cx="5904656" cy="720048"/>
          </a:xfrm>
        </p:grpSpPr>
        <p:sp>
          <p:nvSpPr>
            <p:cNvPr id="21" name="직사각형 20"/>
            <p:cNvSpPr/>
            <p:nvPr/>
          </p:nvSpPr>
          <p:spPr>
            <a:xfrm>
              <a:off x="476672" y="2360712"/>
              <a:ext cx="5904656" cy="4320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altLang="ko-KR" sz="1400" b="1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 5. </a:t>
              </a:r>
              <a:r>
                <a:rPr lang="ko-KR" altLang="en-US" sz="1400" b="1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제어판 </a:t>
              </a:r>
              <a:r>
                <a:rPr lang="en-US" altLang="ko-KR" sz="1400" b="1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&gt; </a:t>
              </a:r>
              <a:r>
                <a:rPr lang="ko-KR" altLang="en-US" sz="1400" b="1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자바에서 환경설정을 수행한다</a:t>
              </a:r>
              <a:r>
                <a:rPr lang="en-US" altLang="ko-KR" sz="1400" b="1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.</a:t>
              </a:r>
              <a:endParaRPr lang="ko-KR" altLang="en-US" sz="1400" b="1" dirty="0">
                <a:solidFill>
                  <a:schemeClr val="tx1"/>
                </a:solidFill>
                <a:latin typeface="돋움체" panose="020B0609000101010101" pitchFamily="49" charset="-127"/>
                <a:ea typeface="돋움체" panose="020B0609000101010101" pitchFamily="49" charset="-127"/>
              </a:endParaRPr>
            </a:p>
          </p:txBody>
        </p:sp>
        <p:sp>
          <p:nvSpPr>
            <p:cNvPr id="22" name="직사각형 21"/>
            <p:cNvSpPr/>
            <p:nvPr/>
          </p:nvSpPr>
          <p:spPr>
            <a:xfrm>
              <a:off x="476672" y="2792760"/>
              <a:ext cx="5904656" cy="288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just"/>
              <a:r>
                <a:rPr lang="ko-KR" altLang="en-US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○ 보안레벨 설정 및 예외 사이트 등록을 수행합니다</a:t>
              </a:r>
              <a:r>
                <a:rPr lang="en-US" altLang="ko-KR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.(5-1 </a:t>
              </a:r>
              <a:r>
                <a:rPr lang="ko-KR" altLang="en-US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설명 참조</a:t>
              </a:r>
              <a:r>
                <a:rPr lang="en-US" altLang="ko-KR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)</a:t>
              </a:r>
              <a:endParaRPr lang="en-US" altLang="ko-KR" sz="1200" dirty="0" smtClean="0">
                <a:solidFill>
                  <a:schemeClr val="tx1"/>
                </a:solidFill>
                <a:latin typeface="돋움체" panose="020B0609000101010101" pitchFamily="49" charset="-127"/>
                <a:ea typeface="돋움체" panose="020B0609000101010101" pitchFamily="49" charset="-127"/>
              </a:endParaRPr>
            </a:p>
          </p:txBody>
        </p:sp>
      </p:grpSp>
      <p:sp>
        <p:nvSpPr>
          <p:cNvPr id="23" name="아래쪽 화살표 22"/>
          <p:cNvSpPr/>
          <p:nvPr/>
        </p:nvSpPr>
        <p:spPr>
          <a:xfrm>
            <a:off x="2564904" y="2511922"/>
            <a:ext cx="1728192" cy="360000"/>
          </a:xfrm>
          <a:prstGeom prst="downArrow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5400000" scaled="0"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7" name="그룹 26"/>
          <p:cNvGrpSpPr/>
          <p:nvPr/>
        </p:nvGrpSpPr>
        <p:grpSpPr>
          <a:xfrm>
            <a:off x="476672" y="8841432"/>
            <a:ext cx="5904656" cy="720048"/>
            <a:chOff x="476672" y="2360712"/>
            <a:chExt cx="5904656" cy="720048"/>
          </a:xfrm>
        </p:grpSpPr>
        <p:sp>
          <p:nvSpPr>
            <p:cNvPr id="28" name="직사각형 27"/>
            <p:cNvSpPr/>
            <p:nvPr/>
          </p:nvSpPr>
          <p:spPr>
            <a:xfrm>
              <a:off x="476672" y="2360712"/>
              <a:ext cx="5904656" cy="4320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altLang="ko-KR" sz="1400" b="1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 6. </a:t>
              </a:r>
              <a:r>
                <a:rPr lang="ko-KR" altLang="en-US" sz="1400" b="1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나눔포털 방문 혹은 관리자 프로그램 실행하기</a:t>
              </a:r>
              <a:endParaRPr lang="ko-KR" altLang="en-US" sz="1400" b="1" dirty="0">
                <a:solidFill>
                  <a:schemeClr val="tx1"/>
                </a:solidFill>
                <a:latin typeface="돋움체" panose="020B0609000101010101" pitchFamily="49" charset="-127"/>
                <a:ea typeface="돋움체" panose="020B0609000101010101" pitchFamily="49" charset="-127"/>
              </a:endParaRPr>
            </a:p>
          </p:txBody>
        </p:sp>
        <p:sp>
          <p:nvSpPr>
            <p:cNvPr id="29" name="직사각형 28"/>
            <p:cNvSpPr/>
            <p:nvPr/>
          </p:nvSpPr>
          <p:spPr>
            <a:xfrm>
              <a:off x="476672" y="2792760"/>
              <a:ext cx="5904656" cy="288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just"/>
              <a:r>
                <a:rPr lang="ko-KR" altLang="en-US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○ </a:t>
              </a:r>
              <a:r>
                <a:rPr lang="ko-KR" altLang="en-US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안내 메시지 표출 시 확인 등을 클릭</a:t>
              </a:r>
              <a:r>
                <a:rPr lang="ko-KR" altLang="en-US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합니다</a:t>
              </a:r>
              <a:r>
                <a:rPr lang="en-US" altLang="ko-KR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.(6-1 </a:t>
              </a:r>
              <a:r>
                <a:rPr lang="ko-KR" altLang="en-US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설명 참조</a:t>
              </a:r>
              <a:r>
                <a:rPr lang="en-US" altLang="ko-KR" sz="1200" dirty="0" smtClean="0">
                  <a:solidFill>
                    <a:schemeClr val="tx1"/>
                  </a:solidFill>
                  <a:latin typeface="돋움체" panose="020B0609000101010101" pitchFamily="49" charset="-127"/>
                  <a:ea typeface="돋움체" panose="020B0609000101010101" pitchFamily="49" charset="-127"/>
                </a:rPr>
                <a:t>)</a:t>
              </a:r>
              <a:endParaRPr lang="en-US" altLang="ko-KR" sz="1200" dirty="0" smtClean="0">
                <a:solidFill>
                  <a:schemeClr val="tx1"/>
                </a:solidFill>
                <a:latin typeface="돋움체" panose="020B0609000101010101" pitchFamily="49" charset="-127"/>
                <a:ea typeface="돋움체" panose="020B0609000101010101" pitchFamily="49" charset="-127"/>
              </a:endParaRPr>
            </a:p>
          </p:txBody>
        </p:sp>
      </p:grpSp>
      <p:sp>
        <p:nvSpPr>
          <p:cNvPr id="30" name="아래쪽 화살표 29"/>
          <p:cNvSpPr/>
          <p:nvPr/>
        </p:nvSpPr>
        <p:spPr>
          <a:xfrm>
            <a:off x="2564904" y="4110486"/>
            <a:ext cx="1728192" cy="360000"/>
          </a:xfrm>
          <a:prstGeom prst="downArrow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5400000" scaled="0"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1" name="아래쪽 화살표 30"/>
          <p:cNvSpPr/>
          <p:nvPr/>
        </p:nvSpPr>
        <p:spPr>
          <a:xfrm>
            <a:off x="2564904" y="5709050"/>
            <a:ext cx="1728192" cy="360000"/>
          </a:xfrm>
          <a:prstGeom prst="downArrow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5400000" scaled="0"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2" name="아래쪽 화살표 31"/>
          <p:cNvSpPr/>
          <p:nvPr/>
        </p:nvSpPr>
        <p:spPr>
          <a:xfrm>
            <a:off x="2564904" y="7163614"/>
            <a:ext cx="1728192" cy="360000"/>
          </a:xfrm>
          <a:prstGeom prst="downArrow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5400000" scaled="0"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3" name="아래쪽 화살표 32"/>
          <p:cNvSpPr/>
          <p:nvPr/>
        </p:nvSpPr>
        <p:spPr>
          <a:xfrm>
            <a:off x="2564904" y="8402178"/>
            <a:ext cx="1728192" cy="360000"/>
          </a:xfrm>
          <a:prstGeom prst="downArrow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5400000" scaled="0"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028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6672" y="1208584"/>
            <a:ext cx="5801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smtClean="0">
                <a:solidFill>
                  <a:schemeClr val="tx1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○ </a:t>
            </a:r>
            <a:r>
              <a:rPr lang="ko-KR" altLang="en-US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웹브라우저에서 아래 링크로 이동한 후</a:t>
            </a:r>
            <a:r>
              <a:rPr lang="en-US" altLang="ko-KR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, [</a:t>
            </a:r>
            <a:r>
              <a:rPr lang="ko-KR" altLang="en-US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지금실행</a:t>
            </a:r>
            <a:r>
              <a:rPr lang="en-US" altLang="ko-KR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]</a:t>
            </a:r>
            <a:r>
              <a:rPr lang="ko-KR" altLang="en-US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을 클릭합니다</a:t>
            </a:r>
            <a:r>
              <a:rPr lang="en-US" altLang="ko-KR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.</a:t>
            </a:r>
            <a:r>
              <a:rPr lang="ko-KR" altLang="en-US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 </a:t>
            </a:r>
            <a:endParaRPr lang="en-US" altLang="ko-KR" sz="1200" dirty="0" smtClean="0">
              <a:latin typeface="돋움체" panose="020B0609000101010101" pitchFamily="49" charset="-127"/>
              <a:ea typeface="돋움체" panose="020B0609000101010101" pitchFamily="49" charset="-127"/>
            </a:endParaRPr>
          </a:p>
          <a:p>
            <a:r>
              <a:rPr lang="en-US" altLang="ko-KR" sz="1200" dirty="0" smtClean="0">
                <a:latin typeface="돋움체" panose="020B0609000101010101" pitchFamily="49" charset="-127"/>
                <a:ea typeface="돋움체" panose="020B0609000101010101" pitchFamily="49" charset="-127"/>
                <a:hlinkClick r:id="rId2"/>
              </a:rPr>
              <a:t>https://support.microsoft.com/ko-kr/mats/program_install_and_uninstall/ko</a:t>
            </a:r>
            <a:endParaRPr lang="en-US" altLang="ko-KR" sz="1200" dirty="0" smtClean="0">
              <a:latin typeface="돋움체" panose="020B0609000101010101" pitchFamily="49" charset="-127"/>
              <a:ea typeface="돋움체" panose="020B0609000101010101" pitchFamily="49" charset="-127"/>
            </a:endParaRPr>
          </a:p>
          <a:p>
            <a:endParaRPr lang="ko-KR" altLang="en-US" sz="1200" dirty="0">
              <a:latin typeface="돋움체" panose="020B0609000101010101" pitchFamily="49" charset="-127"/>
              <a:ea typeface="돋움체" panose="020B0609000101010101" pitchFamily="49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76672" y="704528"/>
            <a:ext cx="5904656" cy="432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ko-KR" sz="1400" b="1" dirty="0" smtClean="0">
                <a:solidFill>
                  <a:schemeClr val="tx1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 2-1. Fix It</a:t>
            </a:r>
            <a:r>
              <a:rPr lang="ko-KR" altLang="en-US" sz="1400" b="1" dirty="0" smtClean="0">
                <a:solidFill>
                  <a:schemeClr val="tx1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을 이용한 자바 제거</a:t>
            </a:r>
            <a:endParaRPr lang="ko-KR" altLang="en-US" sz="1400" b="1" dirty="0">
              <a:solidFill>
                <a:schemeClr val="tx1"/>
              </a:solidFill>
              <a:latin typeface="돋움체" panose="020B0609000101010101" pitchFamily="49" charset="-127"/>
              <a:ea typeface="돋움체" panose="020B0609000101010101" pitchFamily="49" charset="-127"/>
            </a:endParaRPr>
          </a:p>
        </p:txBody>
      </p:sp>
      <p:grpSp>
        <p:nvGrpSpPr>
          <p:cNvPr id="14" name="그룹 13"/>
          <p:cNvGrpSpPr/>
          <p:nvPr/>
        </p:nvGrpSpPr>
        <p:grpSpPr>
          <a:xfrm>
            <a:off x="476674" y="1712640"/>
            <a:ext cx="5057775" cy="3811905"/>
            <a:chOff x="476674" y="1712640"/>
            <a:chExt cx="5057775" cy="3811905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674" y="1712640"/>
              <a:ext cx="5057775" cy="3811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직사각형 10"/>
            <p:cNvSpPr/>
            <p:nvPr/>
          </p:nvSpPr>
          <p:spPr>
            <a:xfrm>
              <a:off x="1738908" y="4736976"/>
              <a:ext cx="756000" cy="3240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76672" y="5579521"/>
            <a:ext cx="2031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smtClean="0">
                <a:solidFill>
                  <a:schemeClr val="tx1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○ 동의함을 클릭합니다</a:t>
            </a:r>
            <a:r>
              <a:rPr lang="en-US" altLang="ko-KR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.</a:t>
            </a:r>
            <a:r>
              <a:rPr lang="ko-KR" altLang="en-US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 </a:t>
            </a:r>
            <a:endParaRPr lang="en-US" altLang="ko-KR" sz="1200" dirty="0" smtClean="0">
              <a:latin typeface="돋움체" panose="020B0609000101010101" pitchFamily="49" charset="-127"/>
              <a:ea typeface="돋움체" panose="020B0609000101010101" pitchFamily="49" charset="-127"/>
            </a:endParaRPr>
          </a:p>
        </p:txBody>
      </p:sp>
      <p:grpSp>
        <p:nvGrpSpPr>
          <p:cNvPr id="16" name="그룹 15"/>
          <p:cNvGrpSpPr/>
          <p:nvPr/>
        </p:nvGrpSpPr>
        <p:grpSpPr>
          <a:xfrm>
            <a:off x="476674" y="5918770"/>
            <a:ext cx="4514849" cy="3714750"/>
            <a:chOff x="476674" y="5918770"/>
            <a:chExt cx="4514849" cy="3714750"/>
          </a:xfrm>
        </p:grpSpPr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674" y="5918770"/>
              <a:ext cx="4514849" cy="3714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직사각형 14"/>
            <p:cNvSpPr/>
            <p:nvPr/>
          </p:nvSpPr>
          <p:spPr>
            <a:xfrm>
              <a:off x="3822948" y="9309520"/>
              <a:ext cx="576000" cy="2160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555357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4" y="1496616"/>
            <a:ext cx="4586287" cy="3378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4" y="5601072"/>
            <a:ext cx="4586287" cy="3378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76672" y="1208584"/>
            <a:ext cx="40318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smtClean="0">
                <a:solidFill>
                  <a:schemeClr val="tx1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○ </a:t>
            </a:r>
            <a:r>
              <a:rPr lang="en-US" altLang="ko-KR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[</a:t>
            </a:r>
            <a:r>
              <a:rPr lang="ko-KR" altLang="en-US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문제를 검색하고 픽스 적용</a:t>
            </a:r>
            <a:r>
              <a:rPr lang="en-US" altLang="ko-KR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(</a:t>
            </a:r>
            <a:r>
              <a:rPr lang="ko-KR" altLang="en-US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권장</a:t>
            </a:r>
            <a:r>
              <a:rPr lang="en-US" altLang="ko-KR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)]</a:t>
            </a:r>
            <a:r>
              <a:rPr lang="ko-KR" altLang="en-US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을 클릭합니다</a:t>
            </a:r>
            <a:r>
              <a:rPr lang="en-US" altLang="ko-KR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.</a:t>
            </a:r>
            <a:endParaRPr lang="ko-KR" altLang="en-US" sz="1200" dirty="0">
              <a:latin typeface="돋움체" panose="020B0609000101010101" pitchFamily="49" charset="-127"/>
              <a:ea typeface="돋움체" panose="020B0609000101010101" pitchFamily="49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6672" y="5313040"/>
            <a:ext cx="1954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smtClean="0">
                <a:solidFill>
                  <a:schemeClr val="tx1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○ </a:t>
            </a:r>
            <a:r>
              <a:rPr lang="en-US" altLang="ko-KR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[</a:t>
            </a:r>
            <a:r>
              <a:rPr lang="ko-KR" altLang="en-US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제거</a:t>
            </a:r>
            <a:r>
              <a:rPr lang="en-US" altLang="ko-KR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]</a:t>
            </a:r>
            <a:r>
              <a:rPr lang="ko-KR" altLang="en-US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을 클릭합니다</a:t>
            </a:r>
            <a:r>
              <a:rPr lang="en-US" altLang="ko-KR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.</a:t>
            </a:r>
            <a:endParaRPr lang="ko-KR" altLang="en-US" sz="1200" dirty="0">
              <a:latin typeface="돋움체" panose="020B0609000101010101" pitchFamily="49" charset="-127"/>
              <a:ea typeface="돋움체" panose="020B0609000101010101" pitchFamily="49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755179" y="7113240"/>
            <a:ext cx="4104456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971201" y="2720752"/>
            <a:ext cx="3888000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4955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4" y="5601072"/>
            <a:ext cx="4586287" cy="3378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4" y="1496616"/>
            <a:ext cx="4586287" cy="3378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76672" y="1208584"/>
            <a:ext cx="3801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smtClean="0">
                <a:solidFill>
                  <a:schemeClr val="tx1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○ 설치된 자바를 선택하고</a:t>
            </a:r>
            <a:r>
              <a:rPr lang="en-US" altLang="ko-KR" sz="1200" dirty="0" smtClean="0">
                <a:solidFill>
                  <a:schemeClr val="tx1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, </a:t>
            </a:r>
            <a:r>
              <a:rPr lang="en-US" altLang="ko-KR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[</a:t>
            </a:r>
            <a:r>
              <a:rPr lang="ko-KR" altLang="en-US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다음</a:t>
            </a:r>
            <a:r>
              <a:rPr lang="en-US" altLang="ko-KR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]</a:t>
            </a:r>
            <a:r>
              <a:rPr lang="ko-KR" altLang="en-US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을 클릭합니다</a:t>
            </a:r>
            <a:r>
              <a:rPr lang="en-US" altLang="ko-KR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.</a:t>
            </a:r>
            <a:endParaRPr lang="ko-KR" altLang="en-US" sz="1200" dirty="0">
              <a:latin typeface="돋움체" panose="020B0609000101010101" pitchFamily="49" charset="-127"/>
              <a:ea typeface="돋움체" panose="020B0609000101010101" pitchFamily="49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755179" y="6681192"/>
            <a:ext cx="4104456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476672" y="5313040"/>
            <a:ext cx="2800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smtClean="0">
                <a:solidFill>
                  <a:schemeClr val="tx1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○ </a:t>
            </a:r>
            <a:r>
              <a:rPr lang="en-US" altLang="ko-KR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[</a:t>
            </a:r>
            <a:r>
              <a:rPr lang="ko-KR" altLang="en-US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예</a:t>
            </a:r>
            <a:r>
              <a:rPr lang="en-US" altLang="ko-KR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, </a:t>
            </a:r>
            <a:r>
              <a:rPr lang="ko-KR" altLang="en-US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제거합니다</a:t>
            </a:r>
            <a:r>
              <a:rPr lang="en-US" altLang="ko-KR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.]</a:t>
            </a:r>
            <a:r>
              <a:rPr lang="ko-KR" altLang="en-US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를 클릭합니다</a:t>
            </a:r>
            <a:r>
              <a:rPr lang="en-US" altLang="ko-KR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.</a:t>
            </a:r>
            <a:endParaRPr lang="ko-KR" altLang="en-US" sz="1200" dirty="0">
              <a:latin typeface="돋움체" panose="020B0609000101010101" pitchFamily="49" charset="-127"/>
              <a:ea typeface="돋움체" panose="020B0609000101010101" pitchFamily="49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831379" y="3315866"/>
            <a:ext cx="3708000" cy="144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3599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4" y="5601072"/>
            <a:ext cx="4586287" cy="3378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4" y="1496616"/>
            <a:ext cx="4586287" cy="3378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76672" y="1208584"/>
            <a:ext cx="1954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smtClean="0">
                <a:solidFill>
                  <a:schemeClr val="tx1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○ </a:t>
            </a:r>
            <a:r>
              <a:rPr lang="en-US" altLang="ko-KR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[</a:t>
            </a:r>
            <a:r>
              <a:rPr lang="ko-KR" altLang="en-US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다음</a:t>
            </a:r>
            <a:r>
              <a:rPr lang="en-US" altLang="ko-KR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]</a:t>
            </a:r>
            <a:r>
              <a:rPr lang="ko-KR" altLang="en-US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을 클릭합니다</a:t>
            </a:r>
            <a:r>
              <a:rPr lang="en-US" altLang="ko-KR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.</a:t>
            </a:r>
            <a:endParaRPr lang="ko-KR" altLang="en-US" sz="1200" dirty="0">
              <a:latin typeface="돋움체" panose="020B0609000101010101" pitchFamily="49" charset="-127"/>
              <a:ea typeface="돋움체" panose="020B0609000101010101" pitchFamily="49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817662" y="6726882"/>
            <a:ext cx="1368152" cy="18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476672" y="5313040"/>
            <a:ext cx="3339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smtClean="0">
                <a:solidFill>
                  <a:schemeClr val="tx1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○ </a:t>
            </a:r>
            <a:r>
              <a:rPr lang="en-US" altLang="ko-KR" sz="1200" dirty="0" smtClean="0">
                <a:solidFill>
                  <a:schemeClr val="tx1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“</a:t>
            </a:r>
            <a:r>
              <a:rPr lang="ko-KR" altLang="en-US" sz="1200" dirty="0" smtClean="0">
                <a:solidFill>
                  <a:schemeClr val="tx1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예</a:t>
            </a:r>
            <a:r>
              <a:rPr lang="en-US" altLang="ko-KR" sz="1200" dirty="0" smtClean="0">
                <a:solidFill>
                  <a:schemeClr val="tx1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”</a:t>
            </a:r>
            <a:r>
              <a:rPr lang="ko-KR" altLang="en-US" sz="1200" dirty="0" smtClean="0">
                <a:solidFill>
                  <a:schemeClr val="tx1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로 체크하고 </a:t>
            </a:r>
            <a:r>
              <a:rPr lang="en-US" altLang="ko-KR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[</a:t>
            </a:r>
            <a:r>
              <a:rPr lang="ko-KR" altLang="en-US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다음</a:t>
            </a:r>
            <a:r>
              <a:rPr lang="en-US" altLang="ko-KR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]</a:t>
            </a:r>
            <a:r>
              <a:rPr lang="ko-KR" altLang="en-US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을 클릭합니다</a:t>
            </a:r>
            <a:r>
              <a:rPr lang="en-US" altLang="ko-KR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.</a:t>
            </a:r>
            <a:endParaRPr lang="ko-KR" altLang="en-US" sz="1200" dirty="0">
              <a:latin typeface="돋움체" panose="020B0609000101010101" pitchFamily="49" charset="-127"/>
              <a:ea typeface="돋움체" panose="020B0609000101010101" pitchFamily="49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384947" y="4559052"/>
            <a:ext cx="576000" cy="216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4384947" y="8663508"/>
            <a:ext cx="576000" cy="216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0455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4" y="1496616"/>
            <a:ext cx="4586287" cy="3378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76672" y="1208584"/>
            <a:ext cx="1954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smtClean="0">
                <a:solidFill>
                  <a:schemeClr val="tx1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○ </a:t>
            </a:r>
            <a:r>
              <a:rPr lang="en-US" altLang="ko-KR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[</a:t>
            </a:r>
            <a:r>
              <a:rPr lang="ko-KR" altLang="en-US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닫기</a:t>
            </a:r>
            <a:r>
              <a:rPr lang="en-US" altLang="ko-KR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]</a:t>
            </a:r>
            <a:r>
              <a:rPr lang="ko-KR" altLang="en-US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를 클릭합니다</a:t>
            </a:r>
            <a:r>
              <a:rPr lang="en-US" altLang="ko-KR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.</a:t>
            </a:r>
            <a:endParaRPr lang="ko-KR" altLang="en-US" sz="1200" dirty="0">
              <a:latin typeface="돋움체" panose="020B0609000101010101" pitchFamily="49" charset="-127"/>
              <a:ea typeface="돋움체" panose="020B0609000101010101" pitchFamily="49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384947" y="4559052"/>
            <a:ext cx="576000" cy="216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476672" y="5313040"/>
            <a:ext cx="46474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smtClean="0">
                <a:solidFill>
                  <a:schemeClr val="tx1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○ 자바가 여러 개 설치된 경우</a:t>
            </a:r>
            <a:r>
              <a:rPr lang="en-US" altLang="ko-KR" sz="1200" dirty="0" smtClean="0">
                <a:solidFill>
                  <a:schemeClr val="tx1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, </a:t>
            </a:r>
            <a:r>
              <a:rPr lang="ko-KR" altLang="en-US" sz="1200" dirty="0" smtClean="0">
                <a:solidFill>
                  <a:schemeClr val="tx1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반복해서 삭제를 수행</a:t>
            </a:r>
            <a:r>
              <a:rPr lang="ko-KR" altLang="en-US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합니다</a:t>
            </a:r>
            <a:r>
              <a:rPr lang="en-US" altLang="ko-KR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.</a:t>
            </a:r>
            <a:endParaRPr lang="ko-KR" altLang="en-US" sz="1200" dirty="0">
              <a:latin typeface="돋움체" panose="020B0609000101010101" pitchFamily="49" charset="-127"/>
              <a:ea typeface="돋움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74955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76672" y="704528"/>
            <a:ext cx="5904656" cy="432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ko-KR" sz="1400" b="1" dirty="0" smtClean="0">
                <a:solidFill>
                  <a:schemeClr val="tx1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 5-1. </a:t>
            </a:r>
            <a:r>
              <a:rPr lang="ko-KR" altLang="en-US" sz="1400" b="1" dirty="0" smtClean="0">
                <a:solidFill>
                  <a:schemeClr val="tx1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제어판 </a:t>
            </a:r>
            <a:r>
              <a:rPr lang="en-US" altLang="ko-KR" sz="1400" b="1" dirty="0" smtClean="0">
                <a:solidFill>
                  <a:schemeClr val="tx1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&gt; </a:t>
            </a:r>
            <a:r>
              <a:rPr lang="ko-KR" altLang="en-US" sz="1400" b="1" dirty="0" smtClean="0">
                <a:solidFill>
                  <a:schemeClr val="tx1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자바 환경설정 수행하기</a:t>
            </a:r>
            <a:endParaRPr lang="ko-KR" altLang="en-US" sz="1400" b="1" dirty="0">
              <a:solidFill>
                <a:schemeClr val="tx1"/>
              </a:solidFill>
              <a:latin typeface="돋움체" panose="020B0609000101010101" pitchFamily="49" charset="-127"/>
              <a:ea typeface="돋움체" panose="020B0609000101010101" pitchFamily="49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6672" y="1208584"/>
            <a:ext cx="2800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smtClean="0">
                <a:solidFill>
                  <a:schemeClr val="tx1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○ 제어판에서 </a:t>
            </a:r>
            <a:r>
              <a:rPr lang="en-US" altLang="ko-KR" sz="1200" dirty="0" smtClean="0">
                <a:solidFill>
                  <a:schemeClr val="tx1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[Java]</a:t>
            </a:r>
            <a:r>
              <a:rPr lang="ko-KR" altLang="en-US" sz="1200" dirty="0" smtClean="0">
                <a:solidFill>
                  <a:schemeClr val="tx1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를</a:t>
            </a:r>
            <a:r>
              <a:rPr lang="ko-KR" altLang="en-US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 클릭합니다</a:t>
            </a:r>
            <a:r>
              <a:rPr lang="en-US" altLang="ko-KR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.</a:t>
            </a:r>
            <a:endParaRPr lang="ko-KR" altLang="en-US" sz="1200" dirty="0">
              <a:latin typeface="돋움체" panose="020B0609000101010101" pitchFamily="49" charset="-127"/>
              <a:ea typeface="돋움체" panose="020B0609000101010101" pitchFamily="49" charset="-127"/>
            </a:endParaRPr>
          </a:p>
        </p:txBody>
      </p:sp>
      <p:grpSp>
        <p:nvGrpSpPr>
          <p:cNvPr id="5" name="그룹 4"/>
          <p:cNvGrpSpPr/>
          <p:nvPr/>
        </p:nvGrpSpPr>
        <p:grpSpPr>
          <a:xfrm>
            <a:off x="476672" y="1568624"/>
            <a:ext cx="5281136" cy="1412701"/>
            <a:chOff x="476672" y="1568624"/>
            <a:chExt cx="5281136" cy="1412701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0504"/>
            <a:stretch/>
          </p:blipFill>
          <p:spPr bwMode="auto">
            <a:xfrm>
              <a:off x="476672" y="1568624"/>
              <a:ext cx="5281136" cy="1412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직사각형 7"/>
            <p:cNvSpPr/>
            <p:nvPr/>
          </p:nvSpPr>
          <p:spPr>
            <a:xfrm>
              <a:off x="3681096" y="2514251"/>
              <a:ext cx="612000" cy="2880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76672" y="3152800"/>
            <a:ext cx="5339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smtClean="0">
                <a:solidFill>
                  <a:schemeClr val="tx1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○ </a:t>
            </a:r>
            <a:r>
              <a:rPr lang="en-US" altLang="ko-KR" sz="1200" dirty="0" smtClean="0">
                <a:solidFill>
                  <a:schemeClr val="tx1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[</a:t>
            </a:r>
            <a:r>
              <a:rPr lang="ko-KR" altLang="en-US" sz="1200" dirty="0" smtClean="0">
                <a:solidFill>
                  <a:schemeClr val="tx1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보안</a:t>
            </a:r>
            <a:r>
              <a:rPr lang="en-US" altLang="ko-KR" sz="1200" dirty="0" smtClean="0">
                <a:solidFill>
                  <a:schemeClr val="tx1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]</a:t>
            </a:r>
            <a:r>
              <a:rPr lang="ko-KR" altLang="en-US" sz="1200" dirty="0" smtClean="0">
                <a:solidFill>
                  <a:schemeClr val="tx1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탭에서 보안 레벨을 </a:t>
            </a:r>
            <a:r>
              <a:rPr lang="en-US" altLang="ko-KR" sz="1200" dirty="0" smtClean="0">
                <a:solidFill>
                  <a:schemeClr val="tx1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[</a:t>
            </a:r>
            <a:r>
              <a:rPr lang="ko-KR" altLang="en-US" sz="1200" dirty="0" smtClean="0">
                <a:solidFill>
                  <a:schemeClr val="tx1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중간</a:t>
            </a:r>
            <a:r>
              <a:rPr lang="en-US" altLang="ko-KR" sz="1200" dirty="0" smtClean="0">
                <a:solidFill>
                  <a:schemeClr val="tx1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]</a:t>
            </a:r>
            <a:r>
              <a:rPr lang="ko-KR" altLang="en-US" sz="1200" dirty="0" smtClean="0">
                <a:solidFill>
                  <a:schemeClr val="tx1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으로 설정하고</a:t>
            </a:r>
            <a:r>
              <a:rPr lang="en-US" altLang="ko-KR" sz="1200" dirty="0" smtClean="0">
                <a:solidFill>
                  <a:schemeClr val="tx1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, </a:t>
            </a:r>
            <a:r>
              <a:rPr lang="ko-KR" altLang="en-US" sz="1200" dirty="0" smtClean="0">
                <a:solidFill>
                  <a:schemeClr val="tx1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예외 사항 사이트를</a:t>
            </a:r>
            <a:endParaRPr lang="en-US" altLang="ko-KR" sz="1200" dirty="0" smtClean="0">
              <a:solidFill>
                <a:schemeClr val="tx1"/>
              </a:solidFill>
              <a:latin typeface="돋움체" panose="020B0609000101010101" pitchFamily="49" charset="-127"/>
              <a:ea typeface="돋움체" panose="020B0609000101010101" pitchFamily="49" charset="-127"/>
            </a:endParaRPr>
          </a:p>
          <a:p>
            <a:r>
              <a:rPr lang="en-US" altLang="ko-KR" sz="1200" dirty="0">
                <a:latin typeface="돋움체" panose="020B0609000101010101" pitchFamily="49" charset="-127"/>
                <a:ea typeface="돋움체" panose="020B0609000101010101" pitchFamily="49" charset="-127"/>
              </a:rPr>
              <a:t> </a:t>
            </a:r>
            <a:r>
              <a:rPr lang="en-US" altLang="ko-KR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  </a:t>
            </a:r>
            <a:r>
              <a:rPr lang="ko-KR" altLang="en-US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등록합니다</a:t>
            </a:r>
            <a:r>
              <a:rPr lang="en-US" altLang="ko-KR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.</a:t>
            </a:r>
            <a:endParaRPr lang="ko-KR" altLang="en-US" sz="1200" dirty="0">
              <a:latin typeface="돋움체" panose="020B0609000101010101" pitchFamily="49" charset="-127"/>
              <a:ea typeface="돋움체" panose="020B0609000101010101" pitchFamily="49" charset="-127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476672" y="3656856"/>
            <a:ext cx="5334000" cy="6029325"/>
            <a:chOff x="476672" y="3656856"/>
            <a:chExt cx="5334000" cy="6029325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672" y="3656856"/>
              <a:ext cx="5334000" cy="6029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직사각형 10"/>
            <p:cNvSpPr/>
            <p:nvPr/>
          </p:nvSpPr>
          <p:spPr>
            <a:xfrm>
              <a:off x="2051323" y="3935395"/>
              <a:ext cx="360000" cy="2520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707554" y="6311625"/>
              <a:ext cx="4032000" cy="4320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666029" y="7238206"/>
              <a:ext cx="4968000" cy="8280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574955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476672" y="704528"/>
            <a:ext cx="5904656" cy="432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ko-KR" sz="1400" b="1" dirty="0" smtClean="0">
                <a:solidFill>
                  <a:schemeClr val="tx1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 6-1. </a:t>
            </a:r>
            <a:r>
              <a:rPr lang="ko-KR" altLang="en-US" sz="1400" b="1" dirty="0" smtClean="0">
                <a:solidFill>
                  <a:schemeClr val="tx1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안내 메시지 확인하기</a:t>
            </a:r>
            <a:endParaRPr lang="ko-KR" altLang="en-US" sz="1400" b="1" dirty="0">
              <a:solidFill>
                <a:schemeClr val="tx1"/>
              </a:solidFill>
              <a:latin typeface="돋움체" panose="020B0609000101010101" pitchFamily="49" charset="-127"/>
              <a:ea typeface="돋움체" panose="020B0609000101010101" pitchFamily="49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6672" y="1208584"/>
            <a:ext cx="39549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smtClean="0">
                <a:solidFill>
                  <a:schemeClr val="tx1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○ 아래와 같은 메시지가 뜨면 </a:t>
            </a:r>
            <a:r>
              <a:rPr lang="en-US" altLang="ko-KR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[</a:t>
            </a:r>
            <a:r>
              <a:rPr lang="ko-KR" altLang="en-US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계속</a:t>
            </a:r>
            <a:r>
              <a:rPr lang="en-US" altLang="ko-KR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]</a:t>
            </a:r>
            <a:r>
              <a:rPr lang="ko-KR" altLang="en-US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을 클릭합니다</a:t>
            </a:r>
            <a:r>
              <a:rPr lang="en-US" altLang="ko-KR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.</a:t>
            </a:r>
            <a:endParaRPr lang="ko-KR" altLang="en-US" sz="1200" dirty="0">
              <a:latin typeface="돋움체" panose="020B0609000101010101" pitchFamily="49" charset="-127"/>
              <a:ea typeface="돋움체" panose="020B0609000101010101" pitchFamily="49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6672" y="4123531"/>
            <a:ext cx="2877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smtClean="0">
                <a:solidFill>
                  <a:schemeClr val="tx1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○ 체크를 하고 </a:t>
            </a:r>
            <a:r>
              <a:rPr lang="en-US" altLang="ko-KR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[</a:t>
            </a:r>
            <a:r>
              <a:rPr lang="ko-KR" altLang="en-US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허용</a:t>
            </a:r>
            <a:r>
              <a:rPr lang="en-US" altLang="ko-KR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]</a:t>
            </a:r>
            <a:r>
              <a:rPr lang="ko-KR" altLang="en-US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을 클릭합니다</a:t>
            </a:r>
            <a:r>
              <a:rPr lang="en-US" altLang="ko-KR" sz="1200" dirty="0" smtClean="0">
                <a:latin typeface="돋움체" panose="020B0609000101010101" pitchFamily="49" charset="-127"/>
                <a:ea typeface="돋움체" panose="020B0609000101010101" pitchFamily="49" charset="-127"/>
              </a:rPr>
              <a:t>.</a:t>
            </a:r>
            <a:endParaRPr lang="ko-KR" altLang="en-US" sz="1200" dirty="0">
              <a:latin typeface="돋움체" panose="020B0609000101010101" pitchFamily="49" charset="-127"/>
              <a:ea typeface="돋움체" panose="020B0609000101010101" pitchFamily="49" charset="-127"/>
            </a:endParaRPr>
          </a:p>
        </p:txBody>
      </p:sp>
      <p:grpSp>
        <p:nvGrpSpPr>
          <p:cNvPr id="16" name="그룹 15"/>
          <p:cNvGrpSpPr/>
          <p:nvPr/>
        </p:nvGrpSpPr>
        <p:grpSpPr>
          <a:xfrm>
            <a:off x="476674" y="1496616"/>
            <a:ext cx="5343525" cy="2409825"/>
            <a:chOff x="476674" y="1496616"/>
            <a:chExt cx="5343525" cy="240982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674" y="1496616"/>
              <a:ext cx="5343525" cy="2409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직사각형 11"/>
            <p:cNvSpPr/>
            <p:nvPr/>
          </p:nvSpPr>
          <p:spPr>
            <a:xfrm>
              <a:off x="4407792" y="3474740"/>
              <a:ext cx="612000" cy="2880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5" name="그룹 14"/>
          <p:cNvGrpSpPr/>
          <p:nvPr/>
        </p:nvGrpSpPr>
        <p:grpSpPr>
          <a:xfrm>
            <a:off x="476674" y="4411563"/>
            <a:ext cx="4914900" cy="3133725"/>
            <a:chOff x="476674" y="4411563"/>
            <a:chExt cx="4914900" cy="3133725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674" y="4411563"/>
              <a:ext cx="4914900" cy="3133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직사각형 12"/>
            <p:cNvSpPr/>
            <p:nvPr/>
          </p:nvSpPr>
          <p:spPr>
            <a:xfrm>
              <a:off x="3688457" y="6681224"/>
              <a:ext cx="684000" cy="2880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630213" y="6719324"/>
              <a:ext cx="216000" cy="2160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574955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364</Words>
  <Application>Microsoft Office PowerPoint</Application>
  <PresentationFormat>A4 용지(210x297mm)</PresentationFormat>
  <Paragraphs>39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NICE</dc:creator>
  <cp:lastModifiedBy>NICE</cp:lastModifiedBy>
  <cp:revision>12</cp:revision>
  <dcterms:created xsi:type="dcterms:W3CDTF">2015-05-21T01:56:45Z</dcterms:created>
  <dcterms:modified xsi:type="dcterms:W3CDTF">2015-05-21T05:14:25Z</dcterms:modified>
</cp:coreProperties>
</file>